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60" r:id="rId4"/>
    <p:sldId id="261" r:id="rId5"/>
    <p:sldId id="262" r:id="rId6"/>
    <p:sldId id="264" r:id="rId7"/>
    <p:sldId id="259" r:id="rId8"/>
    <p:sldId id="257" r:id="rId9"/>
    <p:sldId id="258" r:id="rId10"/>
    <p:sldId id="263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710"/>
  </p:normalViewPr>
  <p:slideViewPr>
    <p:cSldViewPr snapToGrid="0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C707-B6B0-F24C-5521-CCF7848FC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6754" y="4290786"/>
            <a:ext cx="7286369" cy="1819169"/>
          </a:xfrm>
        </p:spPr>
        <p:txBody>
          <a:bodyPr>
            <a:normAutofit fontScale="90000"/>
          </a:bodyPr>
          <a:lstStyle/>
          <a:p>
            <a:r>
              <a:rPr lang="en-US" dirty="0"/>
              <a:t>Impact of Covid 19 on retail &amp; e-commerce</a:t>
            </a:r>
            <a:br>
              <a:rPr lang="en-US" dirty="0"/>
            </a:br>
            <a:r>
              <a:rPr lang="en-US" sz="2200" dirty="0"/>
              <a:t>In Canada</a:t>
            </a:r>
            <a:endParaRPr lang="en-US" sz="2000" dirty="0"/>
          </a:p>
        </p:txBody>
      </p:sp>
      <p:pic>
        <p:nvPicPr>
          <p:cNvPr id="7" name="Picture 6" descr="A cartoon character in a classroom&#10;&#10;Description automatically generated">
            <a:extLst>
              <a:ext uri="{FF2B5EF4-FFF2-40B4-BE49-F238E27FC236}">
                <a16:creationId xmlns:a16="http://schemas.microsoft.com/office/drawing/2014/main" id="{19192562-61BE-B4A8-51A9-E716772A0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19" y="177801"/>
            <a:ext cx="7197726" cy="41129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054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17881-181C-F8FD-0FBA-E6795B407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645" y="-79022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The map</a:t>
            </a:r>
          </a:p>
        </p:txBody>
      </p:sp>
      <p:pic>
        <p:nvPicPr>
          <p:cNvPr id="9" name="Content Placeholder 8" descr="A map of the united states&#10;&#10;Description automatically generated">
            <a:extLst>
              <a:ext uri="{FF2B5EF4-FFF2-40B4-BE49-F238E27FC236}">
                <a16:creationId xmlns:a16="http://schemas.microsoft.com/office/drawing/2014/main" id="{C8296771-647C-69F4-2B90-C68AE2C5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534" y="1163188"/>
            <a:ext cx="7157154" cy="5549268"/>
          </a:xfrm>
        </p:spPr>
      </p:pic>
    </p:spTree>
    <p:extLst>
      <p:ext uri="{BB962C8B-B14F-4D97-AF65-F5344CB8AC3E}">
        <p14:creationId xmlns:p14="http://schemas.microsoft.com/office/powerpoint/2010/main" val="2874117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9D19-C8D3-5502-DB6A-6E234F838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16089"/>
            <a:ext cx="10131425" cy="145626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38D9-7A5D-A7F3-3837-6BF9512B2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422" y="1772356"/>
            <a:ext cx="10826045" cy="4662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 How has the COVID-19 pandemic affected the performance of e-commerce compared to traditional brick-and-mortar retail?</a:t>
            </a:r>
          </a:p>
          <a:p>
            <a:pPr lvl="1"/>
            <a:r>
              <a:rPr lang="en-US" dirty="0"/>
              <a:t>Physical retail stores saw a sharp decline in foot traffic and sales during the pandemic's peak, while e-commerce thrived. Pure e-commerce companies increased sales by </a:t>
            </a:r>
            <a:r>
              <a:rPr lang="en-US" dirty="0">
                <a:solidFill>
                  <a:schemeClr val="accent4"/>
                </a:solidFill>
              </a:rPr>
              <a:t>51%</a:t>
            </a:r>
            <a:r>
              <a:rPr lang="en-US" dirty="0"/>
              <a:t>, hybrid companies by </a:t>
            </a:r>
            <a:r>
              <a:rPr lang="en-US" dirty="0">
                <a:solidFill>
                  <a:schemeClr val="accent4"/>
                </a:solidFill>
              </a:rPr>
              <a:t>74%</a:t>
            </a:r>
            <a:r>
              <a:rPr lang="en-US" dirty="0"/>
              <a:t>, whereas pure brick-and-mortar stores experienced a </a:t>
            </a:r>
            <a:r>
              <a:rPr lang="en-US" dirty="0">
                <a:solidFill>
                  <a:schemeClr val="accent6"/>
                </a:solidFill>
              </a:rPr>
              <a:t>(-1.3%) </a:t>
            </a:r>
            <a:r>
              <a:rPr lang="en-US" dirty="0"/>
              <a:t>decrease in sales.</a:t>
            </a:r>
          </a:p>
          <a:p>
            <a:r>
              <a:rPr lang="en-US" dirty="0"/>
              <a:t>2. What are the long-term implications for consumer behavior in the retail industry?</a:t>
            </a:r>
          </a:p>
          <a:p>
            <a:pPr lvl="1"/>
            <a:r>
              <a:rPr lang="en-CA" dirty="0"/>
              <a:t>We found that retail continues to play a significant role in the economy, contrary to the perception that online shopping would completely take over. Retail sales still lead significantly in comparison.</a:t>
            </a:r>
            <a:endParaRPr lang="en-US" dirty="0"/>
          </a:p>
          <a:p>
            <a:r>
              <a:rPr lang="en-US" dirty="0"/>
              <a:t>3. What were the most and least pandemic sensitive industry?</a:t>
            </a:r>
          </a:p>
          <a:p>
            <a:pPr lvl="1"/>
            <a:r>
              <a:rPr lang="en-US" dirty="0"/>
              <a:t>Electronics saw the greatest growth during the pandemic due to increased demand for home office and entertainment devices </a:t>
            </a:r>
            <a:r>
              <a:rPr lang="en-US" dirty="0">
                <a:solidFill>
                  <a:schemeClr val="accent4"/>
                </a:solidFill>
              </a:rPr>
              <a:t>48%</a:t>
            </a:r>
            <a:r>
              <a:rPr lang="en-US" dirty="0"/>
              <a:t>. In contrast, the sports, music, and hobbies sectors were the hardest hit, with reduced spending due to restrictions on gatherings and activities </a:t>
            </a:r>
            <a:r>
              <a:rPr lang="en-US" dirty="0">
                <a:solidFill>
                  <a:schemeClr val="accent6"/>
                </a:solidFill>
              </a:rPr>
              <a:t>(-96%).</a:t>
            </a:r>
          </a:p>
          <a:p>
            <a:r>
              <a:rPr lang="en-US" dirty="0"/>
              <a:t>4. API: Retail sales according to provinces in Canada</a:t>
            </a:r>
          </a:p>
          <a:p>
            <a:pPr lvl="1"/>
            <a:r>
              <a:rPr lang="en-US" dirty="0"/>
              <a:t>In 2022 Ontario had the most retail </a:t>
            </a:r>
            <a:r>
              <a:rPr lang="en-US"/>
              <a:t>sales $112,258,393 </a:t>
            </a:r>
            <a:r>
              <a:rPr lang="en-US" dirty="0"/>
              <a:t>and the least retail sales was recorded by </a:t>
            </a:r>
            <a:r>
              <a:rPr lang="en-US"/>
              <a:t>Nunavut $242,232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479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B620-5A3C-650D-5198-37065B357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BEDC-0B42-C005-8FAF-AA91BEF99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How has the COVID-19 pandemic affected the performance of e-commerce compared to traditional brick-and-mortar retail?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2. What are the long-term implications for consumer behavior in the retail industry?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3. What were the most and least pandemic sensitive industry?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4. API: Retail sales according to provinces in Canada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9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88CD1-6F90-E73D-B2A8-8F4CFF78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INDEPTH VIEW OF RETAIL VS ONLINE SALES OVER TIME (considering seasonality)</a:t>
            </a:r>
          </a:p>
        </p:txBody>
      </p:sp>
      <p:pic>
        <p:nvPicPr>
          <p:cNvPr id="5" name="Content Placeholder 4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979C65B3-E074-D411-D102-9D05253D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622" y="2065867"/>
            <a:ext cx="8500675" cy="4629965"/>
          </a:xfrm>
        </p:spPr>
      </p:pic>
    </p:spTree>
    <p:extLst>
      <p:ext uri="{BB962C8B-B14F-4D97-AF65-F5344CB8AC3E}">
        <p14:creationId xmlns:p14="http://schemas.microsoft.com/office/powerpoint/2010/main" val="773114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D19A-E698-83FA-C5B6-B07026BF4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58" y="389123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Pre and during covid monthly sales</a:t>
            </a:r>
            <a:br>
              <a:rPr lang="en-US" dirty="0"/>
            </a:br>
            <a:r>
              <a:rPr lang="en-US" dirty="0"/>
              <a:t>per category</a:t>
            </a:r>
          </a:p>
        </p:txBody>
      </p:sp>
      <p:pic>
        <p:nvPicPr>
          <p:cNvPr id="5" name="Content Placeholder 4" descr="A graph of a graph showing the number of covid-19&#10;&#10;Description automatically generated">
            <a:extLst>
              <a:ext uri="{FF2B5EF4-FFF2-40B4-BE49-F238E27FC236}">
                <a16:creationId xmlns:a16="http://schemas.microsoft.com/office/drawing/2014/main" id="{512ADBBD-17E9-71DB-1954-C30258FF1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930" y="1707260"/>
            <a:ext cx="9239680" cy="489565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A70F5B-B4FB-897F-D032-655E43AC5E4F}"/>
              </a:ext>
            </a:extLst>
          </p:cNvPr>
          <p:cNvCxnSpPr/>
          <p:nvPr/>
        </p:nvCxnSpPr>
        <p:spPr>
          <a:xfrm flipV="1">
            <a:off x="5165124" y="3429000"/>
            <a:ext cx="1396314" cy="84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B41549-2FCB-38B8-CEF7-540D165EA56A}"/>
              </a:ext>
            </a:extLst>
          </p:cNvPr>
          <p:cNvCxnSpPr>
            <a:cxnSpLocks/>
          </p:cNvCxnSpPr>
          <p:nvPr/>
        </p:nvCxnSpPr>
        <p:spPr>
          <a:xfrm>
            <a:off x="5165124" y="5189838"/>
            <a:ext cx="1396314" cy="821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ED1A572-C52E-0509-7F1C-8A2CCE90622A}"/>
              </a:ext>
            </a:extLst>
          </p:cNvPr>
          <p:cNvSpPr/>
          <p:nvPr/>
        </p:nvSpPr>
        <p:spPr>
          <a:xfrm>
            <a:off x="6357023" y="3200400"/>
            <a:ext cx="49427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58C31A-63F5-2102-81F0-7B6EBC07C836}"/>
              </a:ext>
            </a:extLst>
          </p:cNvPr>
          <p:cNvSpPr/>
          <p:nvPr/>
        </p:nvSpPr>
        <p:spPr>
          <a:xfrm>
            <a:off x="6391505" y="5747951"/>
            <a:ext cx="494270" cy="4572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774616-339B-1864-F50F-B7A69DF5C5C1}"/>
              </a:ext>
            </a:extLst>
          </p:cNvPr>
          <p:cNvSpPr txBox="1"/>
          <p:nvPr/>
        </p:nvSpPr>
        <p:spPr>
          <a:xfrm>
            <a:off x="3344045" y="3952272"/>
            <a:ext cx="2681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In-store shopping decrease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29EB6B-1FC2-1837-F458-A31910B75BB5}"/>
              </a:ext>
            </a:extLst>
          </p:cNvPr>
          <p:cNvSpPr txBox="1"/>
          <p:nvPr/>
        </p:nvSpPr>
        <p:spPr>
          <a:xfrm>
            <a:off x="3344045" y="4753741"/>
            <a:ext cx="268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E-com shopping increase</a:t>
            </a:r>
          </a:p>
        </p:txBody>
      </p:sp>
    </p:spTree>
    <p:extLst>
      <p:ext uri="{BB962C8B-B14F-4D97-AF65-F5344CB8AC3E}">
        <p14:creationId xmlns:p14="http://schemas.microsoft.com/office/powerpoint/2010/main" val="408336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6645E-1DDB-227A-DEF5-A0E361113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Year over year growth rates</a:t>
            </a:r>
          </a:p>
        </p:txBody>
      </p:sp>
      <p:pic>
        <p:nvPicPr>
          <p:cNvPr id="5" name="Content Placeholder 4" descr="A graph of growth rates&#10;&#10;Description automatically generated">
            <a:extLst>
              <a:ext uri="{FF2B5EF4-FFF2-40B4-BE49-F238E27FC236}">
                <a16:creationId xmlns:a16="http://schemas.microsoft.com/office/drawing/2014/main" id="{D4C0B465-E44B-32EA-7728-280B49728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3179" y="1902941"/>
            <a:ext cx="9622367" cy="4769708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3525423-0A0C-7FEF-DBA5-E4E226C93DC3}"/>
              </a:ext>
            </a:extLst>
          </p:cNvPr>
          <p:cNvSpPr/>
          <p:nvPr/>
        </p:nvSpPr>
        <p:spPr>
          <a:xfrm>
            <a:off x="3138615" y="1902941"/>
            <a:ext cx="2100649" cy="462142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2462D-5481-17D8-BFEE-66585D208D46}"/>
              </a:ext>
            </a:extLst>
          </p:cNvPr>
          <p:cNvSpPr txBox="1"/>
          <p:nvPr/>
        </p:nvSpPr>
        <p:spPr>
          <a:xfrm>
            <a:off x="5585254" y="2782669"/>
            <a:ext cx="1499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Take a look at this !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DAEEDBA2-DED1-6D9E-48B3-47DEB0E395A5}"/>
              </a:ext>
            </a:extLst>
          </p:cNvPr>
          <p:cNvCxnSpPr/>
          <p:nvPr/>
        </p:nvCxnSpPr>
        <p:spPr>
          <a:xfrm rot="10800000">
            <a:off x="4992131" y="2607277"/>
            <a:ext cx="1342847" cy="175393"/>
          </a:xfrm>
          <a:prstGeom prst="curvedConnector3">
            <a:avLst>
              <a:gd name="adj1" fmla="val -33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97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E46EC-B036-7840-958D-6C2A97246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685271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Cumulative sales over time - reflection</a:t>
            </a:r>
          </a:p>
        </p:txBody>
      </p:sp>
      <p:pic>
        <p:nvPicPr>
          <p:cNvPr id="5" name="Content Placeholder 4" descr="A graph with a line&#10;&#10;Description automatically generated">
            <a:extLst>
              <a:ext uri="{FF2B5EF4-FFF2-40B4-BE49-F238E27FC236}">
                <a16:creationId xmlns:a16="http://schemas.microsoft.com/office/drawing/2014/main" id="{678F9D87-6EBC-3BF8-4EF5-9C64262EF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173" y="2141538"/>
            <a:ext cx="9326426" cy="4636336"/>
          </a:xfrm>
        </p:spPr>
      </p:pic>
    </p:spTree>
    <p:extLst>
      <p:ext uri="{BB962C8B-B14F-4D97-AF65-F5344CB8AC3E}">
        <p14:creationId xmlns:p14="http://schemas.microsoft.com/office/powerpoint/2010/main" val="2381690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8604-3C61-556D-CD59-FED6B44F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DID RETAIL VS E-COM do PRE AND POST COVID IN CANADA</a:t>
            </a:r>
          </a:p>
        </p:txBody>
      </p:sp>
      <p:pic>
        <p:nvPicPr>
          <p:cNvPr id="5" name="Content Placeholder 4" descr="A graph showing the sales of a retail sales&#10;&#10;Description automatically generated with medium confidence">
            <a:extLst>
              <a:ext uri="{FF2B5EF4-FFF2-40B4-BE49-F238E27FC236}">
                <a16:creationId xmlns:a16="http://schemas.microsoft.com/office/drawing/2014/main" id="{F8E4776F-77E8-8D90-9B6F-B5643A693E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765" y="2065867"/>
            <a:ext cx="7660469" cy="4574572"/>
          </a:xfrm>
        </p:spPr>
      </p:pic>
    </p:spTree>
    <p:extLst>
      <p:ext uri="{BB962C8B-B14F-4D97-AF65-F5344CB8AC3E}">
        <p14:creationId xmlns:p14="http://schemas.microsoft.com/office/powerpoint/2010/main" val="42060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8CA2-34A7-5164-771D-D1E44B29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DID RETAIL VS E-COM do PRE AND POST COVID IN THE US</a:t>
            </a:r>
          </a:p>
        </p:txBody>
      </p:sp>
      <p:pic>
        <p:nvPicPr>
          <p:cNvPr id="5" name="Content Placeholder 4" descr="A graph showing the price of retail and ecommerce&#10;&#10;Description automatically generated">
            <a:extLst>
              <a:ext uri="{FF2B5EF4-FFF2-40B4-BE49-F238E27FC236}">
                <a16:creationId xmlns:a16="http://schemas.microsoft.com/office/drawing/2014/main" id="{90B94FC3-A77A-426A-207E-4615FE700C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5836" y="1878779"/>
            <a:ext cx="8720328" cy="4659832"/>
          </a:xfrm>
        </p:spPr>
      </p:pic>
    </p:spTree>
    <p:extLst>
      <p:ext uri="{BB962C8B-B14F-4D97-AF65-F5344CB8AC3E}">
        <p14:creationId xmlns:p14="http://schemas.microsoft.com/office/powerpoint/2010/main" val="3656959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417B5-BFA8-84E9-F6D2-BCACBBBA2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41745"/>
            <a:ext cx="10131425" cy="1456267"/>
          </a:xfrm>
        </p:spPr>
        <p:txBody>
          <a:bodyPr/>
          <a:lstStyle/>
          <a:p>
            <a:pPr algn="ctr"/>
            <a:r>
              <a:rPr lang="en-US" dirty="0"/>
              <a:t>RETAIL VS E-COM IN THE US PER CATEGORY</a:t>
            </a:r>
          </a:p>
        </p:txBody>
      </p:sp>
      <p:pic>
        <p:nvPicPr>
          <p:cNvPr id="5" name="Content Placeholder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7F6C33B-2667-627B-1887-7720789B9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649" y="1713137"/>
            <a:ext cx="8143101" cy="5025743"/>
          </a:xfrm>
        </p:spPr>
      </p:pic>
    </p:spTree>
    <p:extLst>
      <p:ext uri="{BB962C8B-B14F-4D97-AF65-F5344CB8AC3E}">
        <p14:creationId xmlns:p14="http://schemas.microsoft.com/office/powerpoint/2010/main" val="13831216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1465</TotalTime>
  <Words>357</Words>
  <Application>Microsoft Macintosh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Celestial</vt:lpstr>
      <vt:lpstr>Impact of Covid 19 on retail &amp; e-commerce In Canada</vt:lpstr>
      <vt:lpstr>Questions</vt:lpstr>
      <vt:lpstr>AN INDEPTH VIEW OF RETAIL VS ONLINE SALES OVER TIME (considering seasonality)</vt:lpstr>
      <vt:lpstr>Pre and during covid monthly sales per category</vt:lpstr>
      <vt:lpstr>Year over year growth rates</vt:lpstr>
      <vt:lpstr>Cumulative sales over time - reflection</vt:lpstr>
      <vt:lpstr>HOW DID RETAIL VS E-COM do PRE AND POST COVID IN CANADA</vt:lpstr>
      <vt:lpstr>HOW DID RETAIL VS E-COM do PRE AND POST COVID IN THE US</vt:lpstr>
      <vt:lpstr>RETAIL VS E-COM IN THE US PER CATEGORY</vt:lpstr>
      <vt:lpstr>The map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Cortes, Santiago (Honeywell EE)</dc:creator>
  <cp:lastModifiedBy>Cortes, Santiago (Honeywell EE)</cp:lastModifiedBy>
  <cp:revision>3</cp:revision>
  <dcterms:created xsi:type="dcterms:W3CDTF">2024-06-19T00:27:03Z</dcterms:created>
  <dcterms:modified xsi:type="dcterms:W3CDTF">2024-06-20T01:56:07Z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7864bb8-b671-4bed-ba85-9478127ab5e9_Enabled">
    <vt:lpwstr>true</vt:lpwstr>
  </property>
  <property fmtid="{D5CDD505-2E9C-101B-9397-08002B2CF9AE}" pid="3" name="MSIP_Label_b7864bb8-b671-4bed-ba85-9478127ab5e9_SetDate">
    <vt:lpwstr>2024-06-19T01:30:21Z</vt:lpwstr>
  </property>
  <property fmtid="{D5CDD505-2E9C-101B-9397-08002B2CF9AE}" pid="4" name="MSIP_Label_b7864bb8-b671-4bed-ba85-9478127ab5e9_Method">
    <vt:lpwstr>Standard</vt:lpwstr>
  </property>
  <property fmtid="{D5CDD505-2E9C-101B-9397-08002B2CF9AE}" pid="5" name="MSIP_Label_b7864bb8-b671-4bed-ba85-9478127ab5e9_Name">
    <vt:lpwstr>Confidential – 2023</vt:lpwstr>
  </property>
  <property fmtid="{D5CDD505-2E9C-101B-9397-08002B2CF9AE}" pid="6" name="MSIP_Label_b7864bb8-b671-4bed-ba85-9478127ab5e9_SiteId">
    <vt:lpwstr>36839a65-7f3f-4bac-9ea4-f571f10a9a03</vt:lpwstr>
  </property>
  <property fmtid="{D5CDD505-2E9C-101B-9397-08002B2CF9AE}" pid="7" name="MSIP_Label_b7864bb8-b671-4bed-ba85-9478127ab5e9_ActionId">
    <vt:lpwstr>77638102-9e96-47e6-886e-367755217e0a</vt:lpwstr>
  </property>
  <property fmtid="{D5CDD505-2E9C-101B-9397-08002B2CF9AE}" pid="8" name="MSIP_Label_b7864bb8-b671-4bed-ba85-9478127ab5e9_ContentBits">
    <vt:lpwstr>0</vt:lpwstr>
  </property>
</Properties>
</file>